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43" r:id="rId2"/>
  </p:sldMasterIdLst>
  <p:notesMasterIdLst>
    <p:notesMasterId r:id="rId21"/>
  </p:notesMasterIdLst>
  <p:sldIdLst>
    <p:sldId id="11088045" r:id="rId3"/>
    <p:sldId id="11088046" r:id="rId4"/>
    <p:sldId id="11088047" r:id="rId5"/>
    <p:sldId id="11088069" r:id="rId6"/>
    <p:sldId id="11088064" r:id="rId7"/>
    <p:sldId id="11088071" r:id="rId8"/>
    <p:sldId id="11088065" r:id="rId9"/>
    <p:sldId id="11088070" r:id="rId10"/>
    <p:sldId id="11088072" r:id="rId11"/>
    <p:sldId id="11088082" r:id="rId12"/>
    <p:sldId id="11088066" r:id="rId13"/>
    <p:sldId id="11088073" r:id="rId14"/>
    <p:sldId id="11088074" r:id="rId15"/>
    <p:sldId id="11088077" r:id="rId16"/>
    <p:sldId id="11088078" r:id="rId17"/>
    <p:sldId id="11088076" r:id="rId18"/>
    <p:sldId id="11088081" r:id="rId19"/>
    <p:sldId id="1108806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6AB"/>
    <a:srgbClr val="FFB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5" autoAdjust="0"/>
    <p:restoredTop sz="93388" autoAdjust="0"/>
  </p:normalViewPr>
  <p:slideViewPr>
    <p:cSldViewPr snapToGrid="0">
      <p:cViewPr varScale="1">
        <p:scale>
          <a:sx n="78" d="100"/>
          <a:sy n="78" d="100"/>
        </p:scale>
        <p:origin x="93" y="-16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6661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213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36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679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532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427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66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40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583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118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373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66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6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950808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93509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757906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891722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03643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174065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798493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863485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347702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7393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3875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469902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63325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795496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412010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726113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19537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77208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53925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717231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499318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58997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85857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780015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23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36138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759481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958516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916476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208090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921986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933513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27892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68316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239217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13715"/>
      </p:ext>
    </p:extLst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725800"/>
      </p:ext>
    </p:extLst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16207"/>
      </p:ext>
    </p:extLst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096126"/>
      </p:ext>
    </p:extLst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632641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038039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57148"/>
      </p:ext>
    </p:extLst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31774"/>
      </p:ext>
    </p:extLst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127132"/>
      </p:ext>
    </p:extLst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066297"/>
      </p:ext>
    </p:extLst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816179"/>
      </p:ext>
    </p:extLst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632869"/>
      </p:ext>
    </p:extLst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72959"/>
      </p:ext>
    </p:extLst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777703"/>
      </p:ext>
    </p:extLst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31092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30385"/>
      </p:ext>
    </p:extLst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680267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081782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60138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69464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582201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043859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460676"/>
      </p:ext>
    </p:extLst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41020"/>
      </p:ext>
    </p:extLst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406851"/>
      </p:ext>
    </p:extLst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68986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324018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434485"/>
      </p:ext>
    </p:extLst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842437"/>
      </p:ext>
    </p:extLst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30672"/>
      </p:ext>
    </p:extLst>
  </p:cSld>
  <p:clrMapOvr>
    <a:masterClrMapping/>
  </p:clrMapOvr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718257"/>
      </p:ext>
    </p:extLst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102048"/>
      </p:ext>
    </p:extLst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6293"/>
      </p:ext>
    </p:extLst>
  </p:cSld>
  <p:clrMapOvr>
    <a:masterClrMapping/>
  </p:clrMapOvr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95451"/>
      </p:ext>
    </p:extLst>
  </p:cSld>
  <p:clrMapOvr>
    <a:masterClrMapping/>
  </p:clrMapOvr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362267"/>
      </p:ext>
    </p:extLst>
  </p:cSld>
  <p:clrMapOvr>
    <a:masterClrMapping/>
  </p:clrMapOvr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628729"/>
      </p:ext>
    </p:extLst>
  </p:cSld>
  <p:clrMapOvr>
    <a:masterClrMapping/>
  </p:clrMapOvr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408691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02696"/>
      </p:ext>
    </p:extLst>
  </p:cSld>
  <p:clrMapOvr>
    <a:masterClrMapping/>
  </p:clrMapOvr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015982"/>
      </p:ext>
    </p:extLst>
  </p:cSld>
  <p:clrMapOvr>
    <a:masterClrMapping/>
  </p:clrMapOvr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180343"/>
      </p:ext>
    </p:extLst>
  </p:cSld>
  <p:clrMapOvr>
    <a:masterClrMapping/>
  </p:clrMapOvr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789747"/>
      </p:ext>
    </p:extLst>
  </p:cSld>
  <p:clrMapOvr>
    <a:masterClrMapping/>
  </p:clrMapOvr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482107"/>
      </p:ext>
    </p:extLst>
  </p:cSld>
  <p:clrMapOvr>
    <a:masterClrMapping/>
  </p:clrMapOvr>
  <p:hf sldNum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006050"/>
      </p:ext>
    </p:extLst>
  </p:cSld>
  <p:clrMapOvr>
    <a:masterClrMapping/>
  </p:clrMapOvr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270448"/>
      </p:ext>
    </p:extLst>
  </p:cSld>
  <p:clrMapOvr>
    <a:masterClrMapping/>
  </p:clrMapOvr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18438"/>
      </p:ext>
    </p:extLst>
  </p:cSld>
  <p:clrMapOvr>
    <a:masterClrMapping/>
  </p:clrMapOvr>
  <p:hf sldNum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174636171"/>
      </p:ext>
    </p:extLst>
  </p:cSld>
  <p:clrMapOvr>
    <a:masterClrMapping/>
  </p:clrMapOvr>
  <p:hf sldNum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3"/>
          <p:cNvSpPr/>
          <p:nvPr userDrawn="1"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6" name="14"/>
          <p:cNvSpPr/>
          <p:nvPr userDrawn="1"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90296" y="365572"/>
            <a:ext cx="11411409" cy="6126856"/>
            <a:chOff x="1019234" y="859715"/>
            <a:chExt cx="9768114" cy="5138570"/>
          </a:xfrm>
        </p:grpSpPr>
        <p:sp>
          <p:nvSpPr>
            <p:cNvPr id="8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 userDrawn="1"/>
        </p:nvSpPr>
        <p:spPr>
          <a:xfrm>
            <a:off x="1214243" y="657306"/>
            <a:ext cx="20425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>
                <a:ln>
                  <a:solidFill>
                    <a:schemeClr val="bg1"/>
                  </a:solidFill>
                </a:ln>
                <a:solidFill>
                  <a:srgbClr val="6EAA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itchFamily="2" charset="-122"/>
                <a:ea typeface="禹卫书法行书简体" pitchFamily="2" charset="-122"/>
              </a:defRPr>
            </a:lvl1pPr>
          </a:lstStyle>
          <a:p>
            <a:pPr algn="dist"/>
            <a:r>
              <a:rPr lang="zh-CN" altLang="en-US" sz="2400" b="1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输入标题文字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20738433" flipH="1">
            <a:off x="773445" y="614107"/>
            <a:ext cx="430613" cy="556422"/>
          </a:xfrm>
          <a:prstGeom prst="rect">
            <a:avLst/>
          </a:prstGeom>
        </p:spPr>
      </p:pic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5331"/>
      </p:ext>
    </p:extLst>
  </p:cSld>
  <p:clrMapOvr>
    <a:masterClrMapping/>
  </p:clrMapOvr>
  <p:hf sldNum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"/>
          <p:cNvSpPr/>
          <p:nvPr userDrawn="1"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9" name="14"/>
          <p:cNvSpPr/>
          <p:nvPr userDrawn="1"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390296" y="365572"/>
            <a:ext cx="11411409" cy="6126856"/>
            <a:chOff x="1019234" y="859715"/>
            <a:chExt cx="9768114" cy="5138570"/>
          </a:xfrm>
        </p:grpSpPr>
        <p:sp>
          <p:nvSpPr>
            <p:cNvPr id="11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20738433" flipH="1">
            <a:off x="773445" y="614107"/>
            <a:ext cx="430613" cy="556422"/>
          </a:xfrm>
          <a:prstGeom prst="rect">
            <a:avLst/>
          </a:prstGeom>
        </p:spPr>
      </p:pic>
    </p:spTree>
  </p:cSld>
  <p:clrMapOvr>
    <a:masterClrMapping/>
  </p:clrMapOvr>
  <p:hf sldNum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  <p:hf sldNum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047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393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76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6D2D-7986-4C68-8EE0-E5B51AEB35AB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5D8A-AD03-4835-9435-16788F04E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  <p:sldLayoutId id="2147483716" r:id="rId61"/>
    <p:sldLayoutId id="2147483717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26" r:id="rId71"/>
    <p:sldLayoutId id="2147483727" r:id="rId72"/>
    <p:sldLayoutId id="2147483728" r:id="rId73"/>
    <p:sldLayoutId id="2147483729" r:id="rId74"/>
    <p:sldLayoutId id="2147483730" r:id="rId75"/>
    <p:sldLayoutId id="2147483731" r:id="rId76"/>
    <p:sldLayoutId id="2147483732" r:id="rId77"/>
    <p:sldLayoutId id="2147483733" r:id="rId78"/>
    <p:sldLayoutId id="2147483734" r:id="rId79"/>
    <p:sldLayoutId id="2147483735" r:id="rId80"/>
    <p:sldLayoutId id="2147483736" r:id="rId81"/>
    <p:sldLayoutId id="2147483737" r:id="rId82"/>
    <p:sldLayoutId id="2147483738" r:id="rId83"/>
    <p:sldLayoutId id="2147483739" r:id="rId84"/>
    <p:sldLayoutId id="2147483740" r:id="rId85"/>
    <p:sldLayoutId id="2147483741" r:id="rId86"/>
    <p:sldLayoutId id="2147483742" r:id="rId87"/>
    <p:sldLayoutId id="2147483654" r:id="rId88"/>
    <p:sldLayoutId id="2147483655" r:id="rId89"/>
    <p:sldLayoutId id="2147483656" r:id="rId90"/>
    <p:sldLayoutId id="2147483657" r:id="rId91"/>
    <p:sldLayoutId id="2147483658" r:id="rId92"/>
    <p:sldLayoutId id="2147483659" r:id="rId93"/>
    <p:sldLayoutId id="2147483660" r:id="rId94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27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3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4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55938" y="1585733"/>
            <a:ext cx="8316202" cy="405324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423886" y="1403216"/>
            <a:ext cx="7507192" cy="425024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汉仪大宋简"/>
              <a:sym typeface="Arial"/>
            </a:endParaRPr>
          </a:p>
        </p:txBody>
      </p:sp>
      <p:sp>
        <p:nvSpPr>
          <p:cNvPr id="23" name="图形"/>
          <p:cNvSpPr txBox="1"/>
          <p:nvPr/>
        </p:nvSpPr>
        <p:spPr>
          <a:xfrm>
            <a:off x="2209165" y="1801231"/>
            <a:ext cx="7773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/>
              <a:ea typeface="汉仪大宋简"/>
              <a:cs typeface="字魂59号-创粗黑" panose="00000500000000000000" pitchFamily="2" charset="-122"/>
              <a:sym typeface="Arial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随机交换模拟</a:t>
            </a:r>
            <a:endParaRPr lang="en-US" altLang="zh-CN" sz="6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/>
              <a:ea typeface="汉仪大宋简"/>
              <a:cs typeface="字魂59号-创粗黑" panose="00000500000000000000" pitchFamily="2" charset="-122"/>
              <a:sym typeface="Arial"/>
            </a:endParaRPr>
          </a:p>
        </p:txBody>
      </p:sp>
      <p:sp>
        <p:nvSpPr>
          <p:cNvPr id="24" name="111"/>
          <p:cNvSpPr/>
          <p:nvPr/>
        </p:nvSpPr>
        <p:spPr>
          <a:xfrm>
            <a:off x="2413519" y="3604687"/>
            <a:ext cx="7364962" cy="45719"/>
          </a:xfrm>
          <a:prstGeom prst="rect">
            <a:avLst/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105910" y="4680593"/>
            <a:ext cx="3980180" cy="493395"/>
            <a:chOff x="724535" y="4425950"/>
            <a:chExt cx="3980180" cy="493395"/>
          </a:xfrm>
        </p:grpSpPr>
        <p:sp>
          <p:nvSpPr>
            <p:cNvPr id="25" name="图形"/>
            <p:cNvSpPr/>
            <p:nvPr/>
          </p:nvSpPr>
          <p:spPr>
            <a:xfrm>
              <a:off x="2860675" y="4425950"/>
              <a:ext cx="1844040" cy="493395"/>
            </a:xfrm>
            <a:prstGeom prst="roundRect">
              <a:avLst>
                <a:gd name="adj" fmla="val 4819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algn="r" defTabSz="914400"/>
              <a:endParaRPr lang="zh-CN" altLang="en-US" sz="1400">
                <a:latin typeface="Arial"/>
                <a:ea typeface="汉仪大宋简"/>
                <a:cs typeface="字魂58号-创中黑" panose="00000500000000000000" charset="-122"/>
                <a:sym typeface="Arial"/>
              </a:endParaRPr>
            </a:p>
          </p:txBody>
        </p:sp>
        <p:sp>
          <p:nvSpPr>
            <p:cNvPr id="26" name="图形"/>
            <p:cNvSpPr/>
            <p:nvPr/>
          </p:nvSpPr>
          <p:spPr>
            <a:xfrm>
              <a:off x="724535" y="4425950"/>
              <a:ext cx="1844040" cy="493395"/>
            </a:xfrm>
            <a:prstGeom prst="roundRect">
              <a:avLst>
                <a:gd name="adj" fmla="val 48193"/>
              </a:avLst>
            </a:prstGeom>
            <a:solidFill>
              <a:srgbClr val="74A6A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cs typeface="思源黑体 CN Medium" panose="020B0600000000000000" charset="-122"/>
                <a:sym typeface="Arial"/>
              </a:endParaRPr>
            </a:p>
          </p:txBody>
        </p:sp>
        <p:sp>
          <p:nvSpPr>
            <p:cNvPr id="27" name="图形"/>
            <p:cNvSpPr txBox="1"/>
            <p:nvPr/>
          </p:nvSpPr>
          <p:spPr>
            <a:xfrm>
              <a:off x="844014" y="4497070"/>
              <a:ext cx="1620957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汉仪大宋简"/>
                  <a:cs typeface="思源黑体 CN Medium" panose="020B0600000000000000" charset="-122"/>
                  <a:sym typeface="Arial"/>
                </a:rPr>
                <a:t>汇报人：徐卉垚</a:t>
              </a:r>
            </a:p>
          </p:txBody>
        </p:sp>
        <p:sp>
          <p:nvSpPr>
            <p:cNvPr id="28" name="图形"/>
            <p:cNvSpPr txBox="1"/>
            <p:nvPr/>
          </p:nvSpPr>
          <p:spPr>
            <a:xfrm>
              <a:off x="2926218" y="4504055"/>
              <a:ext cx="1712328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/>
                  <a:ea typeface="汉仪大宋简"/>
                  <a:cs typeface="思源黑体 CN Medium" panose="020B0600000000000000" charset="-122"/>
                  <a:sym typeface="Arial"/>
                </a:rPr>
                <a:t>日期：</a:t>
              </a:r>
              <a:r>
                <a:rPr lang="en-US" altLang="zh-CN" sz="16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/>
                  <a:ea typeface="汉仪大宋简"/>
                  <a:cs typeface="思源黑体 CN Medium" panose="020B0600000000000000" charset="-122"/>
                  <a:sym typeface="Arial"/>
                </a:rPr>
                <a:t>2023.12.4</a:t>
              </a:r>
              <a:endPara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汉仪大宋简"/>
                <a:cs typeface="思源黑体 CN Medium" panose="020B0600000000000000" charset="-122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5293026" y="563124"/>
            <a:ext cx="2933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颜色切换</a:t>
            </a:r>
            <a:endParaRPr lang="en-US" altLang="zh-CN" sz="3200" b="1" dirty="0">
              <a:latin typeface="Arial"/>
              <a:ea typeface="汉仪大宋简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600C89-B37B-4763-9BC8-70438D034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532" y="1120123"/>
            <a:ext cx="7955578" cy="50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631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4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5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7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8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32337" y="1905872"/>
            <a:ext cx="8848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>
                    <a:lumMod val="95000"/>
                    <a:alpha val="58000"/>
                  </a:schemeClr>
                </a:solidFill>
                <a:latin typeface="Arial"/>
                <a:ea typeface="汉仪大宋简"/>
                <a:sym typeface="Arial"/>
              </a:rPr>
              <a:t>PART FOUR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70690" y="3133943"/>
            <a:ext cx="466026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创中黑" panose="00000500000000000000" charset="-122"/>
                <a:sym typeface="Arial"/>
              </a:rPr>
              <a:t>代码实现</a:t>
            </a:r>
            <a:endParaRPr lang="zh-CN" altLang="en-US" sz="5400" b="1" dirty="0">
              <a:solidFill>
                <a:srgbClr val="C78674"/>
              </a:solidFill>
              <a:latin typeface="Arial"/>
              <a:ea typeface="汉仪大宋简"/>
              <a:cs typeface="+mn-lt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9199" y="248915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800" b="1" dirty="0">
                <a:solidFill>
                  <a:srgbClr val="74A6AB"/>
                </a:solidFill>
                <a:latin typeface="Arial"/>
                <a:ea typeface="汉仪大宋简"/>
                <a:cs typeface="+mn-lt"/>
                <a:sym typeface="Arial"/>
              </a:rPr>
              <a:t>04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992D83B-5FAE-4641-BD8D-DACB74F1CB58}"/>
              </a:ext>
            </a:extLst>
          </p:cNvPr>
          <p:cNvGrpSpPr/>
          <p:nvPr/>
        </p:nvGrpSpPr>
        <p:grpSpPr>
          <a:xfrm>
            <a:off x="1327150" y="1643772"/>
            <a:ext cx="2552700" cy="4067175"/>
            <a:chOff x="1327150" y="1587500"/>
            <a:chExt cx="2552700" cy="406717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D40023C-BBF9-458C-8C9D-05885E8BB17E}"/>
                </a:ext>
              </a:extLst>
            </p:cNvPr>
            <p:cNvSpPr/>
            <p:nvPr/>
          </p:nvSpPr>
          <p:spPr>
            <a:xfrm>
              <a:off x="1327150" y="1587500"/>
              <a:ext cx="2552700" cy="4067175"/>
            </a:xfrm>
            <a:prstGeom prst="roundRect">
              <a:avLst>
                <a:gd name="adj" fmla="val 12936"/>
              </a:avLst>
            </a:prstGeom>
            <a:solidFill>
              <a:schemeClr val="bg1"/>
            </a:solidFill>
            <a:ln w="19050">
              <a:solidFill>
                <a:srgbClr val="74A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628000" anchor="t" anchorCtr="1">
              <a:normAutofit/>
            </a:bodyPr>
            <a:lstStyle/>
            <a:p>
              <a:pPr algn="ctr" defTabSz="914400">
                <a:lnSpc>
                  <a:spcPct val="120000"/>
                </a:lnSpc>
                <a:defRPr/>
              </a:pPr>
              <a:endParaRPr lang="zh-CN" altLang="en-US" sz="1100" dirty="0">
                <a:solidFill>
                  <a:schemeClr val="tx1"/>
                </a:solidFill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6B0767CC-A1CC-4D48-B605-0EFB6BA283A6}"/>
                </a:ext>
              </a:extLst>
            </p:cNvPr>
            <p:cNvSpPr/>
            <p:nvPr/>
          </p:nvSpPr>
          <p:spPr>
            <a:xfrm>
              <a:off x="1643856" y="1919288"/>
              <a:ext cx="1919289" cy="1919289"/>
            </a:xfrm>
            <a:prstGeom prst="ellipse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0944AEF6-1936-4F26-A742-094E77B6D5CE}"/>
                </a:ext>
              </a:extLst>
            </p:cNvPr>
            <p:cNvSpPr/>
            <p:nvPr/>
          </p:nvSpPr>
          <p:spPr>
            <a:xfrm>
              <a:off x="2976563" y="1855788"/>
              <a:ext cx="493712" cy="493712"/>
            </a:xfrm>
            <a:prstGeom prst="ellipse">
              <a:avLst/>
            </a:prstGeom>
            <a:solidFill>
              <a:srgbClr val="74A6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86BA17A-2A1F-4D01-AD74-DFCACA6837D2}"/>
                </a:ext>
              </a:extLst>
            </p:cNvPr>
            <p:cNvSpPr txBox="1"/>
            <p:nvPr/>
          </p:nvSpPr>
          <p:spPr>
            <a:xfrm>
              <a:off x="1436712" y="3961248"/>
              <a:ext cx="24329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000" dirty="0" err="1">
                  <a:latin typeface="Arial"/>
                  <a:ea typeface="汉仪大宋简"/>
                  <a:cs typeface="+mn-ea"/>
                  <a:sym typeface="Arial"/>
                </a:rPr>
                <a:t>plotSetupMultiple</a:t>
              </a:r>
              <a:endParaRPr lang="zh-CN" altLang="en-US" sz="2000" dirty="0"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2564AB4-13AF-4CC0-85AD-8A83A17F7C8B}"/>
                </a:ext>
              </a:extLst>
            </p:cNvPr>
            <p:cNvSpPr txBox="1"/>
            <p:nvPr/>
          </p:nvSpPr>
          <p:spPr>
            <a:xfrm>
              <a:off x="1489526" y="4448653"/>
              <a:ext cx="2227948" cy="116737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latin typeface="Arial"/>
                  <a:ea typeface="汉仪大宋简"/>
                  <a:sym typeface="Arial"/>
                </a:rPr>
                <a:t>在</a:t>
              </a:r>
              <a:r>
                <a:rPr lang="en-US" altLang="zh-CN" sz="1200" dirty="0" err="1">
                  <a:latin typeface="Arial"/>
                  <a:ea typeface="汉仪大宋简"/>
                  <a:sym typeface="Arial"/>
                </a:rPr>
                <a:t>QCustomPlot</a:t>
              </a:r>
              <a:r>
                <a:rPr lang="zh-CN" altLang="en-US" sz="1200" dirty="0">
                  <a:latin typeface="Arial"/>
                  <a:ea typeface="汉仪大宋简"/>
                  <a:sym typeface="Arial"/>
                </a:rPr>
                <a:t>上绘制两个柱状图，一个为财富的柱状图，另一个为财富从小到大排序后的柱状图。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87EDEF-E518-4720-AD81-7B9F02F13118}"/>
              </a:ext>
            </a:extLst>
          </p:cNvPr>
          <p:cNvGrpSpPr/>
          <p:nvPr/>
        </p:nvGrpSpPr>
        <p:grpSpPr>
          <a:xfrm>
            <a:off x="4819650" y="1643772"/>
            <a:ext cx="2552700" cy="4067175"/>
            <a:chOff x="4851400" y="1587500"/>
            <a:chExt cx="2552700" cy="4067175"/>
          </a:xfrm>
        </p:grpSpPr>
        <p:sp>
          <p:nvSpPr>
            <p:cNvPr id="22" name="矩形: 圆角 2">
              <a:extLst>
                <a:ext uri="{FF2B5EF4-FFF2-40B4-BE49-F238E27FC236}">
                  <a16:creationId xmlns:a16="http://schemas.microsoft.com/office/drawing/2014/main" id="{24955D2E-CE9B-4C89-B6BB-5E89C322AA68}"/>
                </a:ext>
              </a:extLst>
            </p:cNvPr>
            <p:cNvSpPr/>
            <p:nvPr/>
          </p:nvSpPr>
          <p:spPr>
            <a:xfrm>
              <a:off x="4851400" y="1587500"/>
              <a:ext cx="2552700" cy="4067175"/>
            </a:xfrm>
            <a:prstGeom prst="roundRect">
              <a:avLst>
                <a:gd name="adj" fmla="val 12936"/>
              </a:avLst>
            </a:prstGeom>
            <a:solidFill>
              <a:schemeClr val="bg1"/>
            </a:solidFill>
            <a:ln w="19050">
              <a:solidFill>
                <a:srgbClr val="74A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628000" anchor="t" anchorCtr="1">
              <a:normAutofit/>
            </a:bodyPr>
            <a:lstStyle/>
            <a:p>
              <a:pPr algn="ctr" defTabSz="914400">
                <a:lnSpc>
                  <a:spcPct val="120000"/>
                </a:lnSpc>
                <a:defRPr/>
              </a:pPr>
              <a:endParaRPr lang="zh-CN" altLang="en-US" sz="1100" dirty="0">
                <a:solidFill>
                  <a:schemeClr val="tx1"/>
                </a:solidFill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16C531BB-0C8E-4C4B-81F9-47BD1FEE08F4}"/>
                </a:ext>
              </a:extLst>
            </p:cNvPr>
            <p:cNvSpPr/>
            <p:nvPr/>
          </p:nvSpPr>
          <p:spPr>
            <a:xfrm>
              <a:off x="5168106" y="1919288"/>
              <a:ext cx="1919289" cy="1919289"/>
            </a:xfrm>
            <a:prstGeom prst="ellipse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B57FF9BB-4224-4449-B54B-0CE3C9A79967}"/>
                </a:ext>
              </a:extLst>
            </p:cNvPr>
            <p:cNvSpPr/>
            <p:nvPr/>
          </p:nvSpPr>
          <p:spPr>
            <a:xfrm>
              <a:off x="6500813" y="1855788"/>
              <a:ext cx="493712" cy="493712"/>
            </a:xfrm>
            <a:prstGeom prst="ellipse">
              <a:avLst/>
            </a:prstGeom>
            <a:solidFill>
              <a:srgbClr val="74A6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C2A54325-546A-4EA6-9E5E-BC71F3733B8C}"/>
                </a:ext>
              </a:extLst>
            </p:cNvPr>
            <p:cNvSpPr txBox="1"/>
            <p:nvPr/>
          </p:nvSpPr>
          <p:spPr>
            <a:xfrm>
              <a:off x="5384403" y="4014621"/>
              <a:ext cx="148669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000" dirty="0" err="1">
                  <a:latin typeface="Arial"/>
                  <a:ea typeface="汉仪大宋简"/>
                  <a:cs typeface="+mn-ea"/>
                  <a:sym typeface="Arial"/>
                </a:rPr>
                <a:t>InitData</a:t>
              </a:r>
              <a:endParaRPr lang="zh-CN" altLang="en-US" sz="2000" dirty="0"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33FCF640-98C7-4CF1-9250-A110956CE2D1}"/>
                </a:ext>
              </a:extLst>
            </p:cNvPr>
            <p:cNvSpPr txBox="1"/>
            <p:nvPr/>
          </p:nvSpPr>
          <p:spPr>
            <a:xfrm>
              <a:off x="5027416" y="4720715"/>
              <a:ext cx="2227948" cy="33637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latin typeface="Arial"/>
                  <a:ea typeface="汉仪大宋简"/>
                  <a:sym typeface="Arial"/>
                </a:rPr>
                <a:t>对所有财富数据进行初始化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A706D99-2972-45BF-85AE-C8484F770345}"/>
              </a:ext>
            </a:extLst>
          </p:cNvPr>
          <p:cNvGrpSpPr/>
          <p:nvPr/>
        </p:nvGrpSpPr>
        <p:grpSpPr>
          <a:xfrm>
            <a:off x="8310107" y="1643772"/>
            <a:ext cx="2552700" cy="4067175"/>
            <a:chOff x="8375650" y="1587500"/>
            <a:chExt cx="2552700" cy="4067175"/>
          </a:xfrm>
        </p:grpSpPr>
        <p:sp>
          <p:nvSpPr>
            <p:cNvPr id="28" name="矩形: 圆角 2">
              <a:extLst>
                <a:ext uri="{FF2B5EF4-FFF2-40B4-BE49-F238E27FC236}">
                  <a16:creationId xmlns:a16="http://schemas.microsoft.com/office/drawing/2014/main" id="{A971EA78-B577-4EE0-BB1F-3EA1295D3E9A}"/>
                </a:ext>
              </a:extLst>
            </p:cNvPr>
            <p:cNvSpPr/>
            <p:nvPr/>
          </p:nvSpPr>
          <p:spPr>
            <a:xfrm>
              <a:off x="8375650" y="1587500"/>
              <a:ext cx="2552700" cy="4067175"/>
            </a:xfrm>
            <a:prstGeom prst="roundRect">
              <a:avLst>
                <a:gd name="adj" fmla="val 12936"/>
              </a:avLst>
            </a:prstGeom>
            <a:solidFill>
              <a:schemeClr val="bg1"/>
            </a:solidFill>
            <a:ln w="19050">
              <a:solidFill>
                <a:srgbClr val="74A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628000" anchor="t" anchorCtr="1">
              <a:normAutofit/>
            </a:bodyPr>
            <a:lstStyle/>
            <a:p>
              <a:pPr algn="ctr" defTabSz="914400">
                <a:lnSpc>
                  <a:spcPct val="120000"/>
                </a:lnSpc>
                <a:defRPr/>
              </a:pPr>
              <a:endParaRPr lang="zh-CN" altLang="en-US" sz="1100" dirty="0">
                <a:solidFill>
                  <a:schemeClr val="tx1"/>
                </a:solidFill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153677FD-47CE-43F8-8482-C77048C135D6}"/>
                </a:ext>
              </a:extLst>
            </p:cNvPr>
            <p:cNvSpPr/>
            <p:nvPr/>
          </p:nvSpPr>
          <p:spPr>
            <a:xfrm>
              <a:off x="8692356" y="1919288"/>
              <a:ext cx="1919289" cy="1919289"/>
            </a:xfrm>
            <a:prstGeom prst="ellipse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30" name="Oval 8">
              <a:extLst>
                <a:ext uri="{FF2B5EF4-FFF2-40B4-BE49-F238E27FC236}">
                  <a16:creationId xmlns:a16="http://schemas.microsoft.com/office/drawing/2014/main" id="{3F936E1C-A9EC-477C-A135-B25CDAEC148E}"/>
                </a:ext>
              </a:extLst>
            </p:cNvPr>
            <p:cNvSpPr/>
            <p:nvPr/>
          </p:nvSpPr>
          <p:spPr>
            <a:xfrm>
              <a:off x="10025063" y="1855788"/>
              <a:ext cx="493712" cy="493712"/>
            </a:xfrm>
            <a:prstGeom prst="ellipse">
              <a:avLst/>
            </a:prstGeom>
            <a:solidFill>
              <a:srgbClr val="74A6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EF70D57-444F-48F2-B3FF-15838AE03C9C}"/>
                </a:ext>
              </a:extLst>
            </p:cNvPr>
            <p:cNvSpPr txBox="1"/>
            <p:nvPr/>
          </p:nvSpPr>
          <p:spPr>
            <a:xfrm>
              <a:off x="8692356" y="4004231"/>
              <a:ext cx="2045661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000" dirty="0" err="1">
                  <a:latin typeface="Arial"/>
                  <a:ea typeface="汉仪大宋简"/>
                  <a:cs typeface="+mn-ea"/>
                  <a:sym typeface="Arial"/>
                </a:rPr>
                <a:t>Time_Update</a:t>
              </a:r>
              <a:endParaRPr lang="zh-CN" altLang="en-US" sz="2000" dirty="0">
                <a:latin typeface="Arial"/>
                <a:ea typeface="汉仪大宋简"/>
                <a:cs typeface="+mn-ea"/>
                <a:sym typeface="Arial"/>
              </a:endParaRPr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7476ED22-D8A8-4B7C-83C9-D0744EEA35AE}"/>
                </a:ext>
              </a:extLst>
            </p:cNvPr>
            <p:cNvSpPr txBox="1"/>
            <p:nvPr/>
          </p:nvSpPr>
          <p:spPr>
            <a:xfrm>
              <a:off x="8601212" y="4500482"/>
              <a:ext cx="2227948" cy="89037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latin typeface="Arial"/>
                  <a:ea typeface="汉仪大宋简"/>
                  <a:sym typeface="Arial"/>
                </a:rPr>
                <a:t>对财富交换的过程进行模拟，将财富数据每隔</a:t>
              </a:r>
              <a:r>
                <a:rPr lang="en-US" altLang="zh-CN" sz="1200" dirty="0">
                  <a:latin typeface="Arial"/>
                  <a:ea typeface="汉仪大宋简"/>
                  <a:sym typeface="Arial"/>
                </a:rPr>
                <a:t>100ms</a:t>
              </a:r>
              <a:r>
                <a:rPr lang="zh-CN" altLang="en-US" sz="1200" dirty="0">
                  <a:latin typeface="Arial"/>
                  <a:ea typeface="汉仪大宋简"/>
                  <a:sym typeface="Arial"/>
                </a:rPr>
                <a:t>更新在图中。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A82717E-7B80-4970-A93F-92A7948CA23C}"/>
              </a:ext>
            </a:extLst>
          </p:cNvPr>
          <p:cNvSpPr txBox="1"/>
          <p:nvPr/>
        </p:nvSpPr>
        <p:spPr>
          <a:xfrm>
            <a:off x="5132129" y="729699"/>
            <a:ext cx="1855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主要函数</a:t>
            </a:r>
            <a:endParaRPr lang="en-US" altLang="zh-CN" sz="3200" b="1" dirty="0">
              <a:latin typeface="Arial"/>
              <a:ea typeface="汉仪大宋简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685230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EF14A8-9F8E-414B-A702-F66CBAEC2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87" y="432960"/>
            <a:ext cx="4980953" cy="59920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677C7B-7DEB-4F4A-A8AC-1806F897E920}"/>
              </a:ext>
            </a:extLst>
          </p:cNvPr>
          <p:cNvSpPr/>
          <p:nvPr/>
        </p:nvSpPr>
        <p:spPr>
          <a:xfrm>
            <a:off x="1039586" y="979714"/>
            <a:ext cx="3184071" cy="1003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63BBD8-D593-4D1F-839B-184A0186C33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223657" y="1278063"/>
            <a:ext cx="2161698" cy="203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7AD5EB6-B548-46CC-93F9-560E4096E9AD}"/>
              </a:ext>
            </a:extLst>
          </p:cNvPr>
          <p:cNvSpPr txBox="1"/>
          <p:nvPr/>
        </p:nvSpPr>
        <p:spPr>
          <a:xfrm>
            <a:off x="6385355" y="979714"/>
            <a:ext cx="507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创建子绘图 </a:t>
            </a:r>
            <a:r>
              <a:rPr lang="en-US" altLang="zh-CN" dirty="0" err="1"/>
              <a:t>MoneyAxisRect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SortAxisRect</a:t>
            </a:r>
            <a:r>
              <a:rPr lang="zh-CN" altLang="en-US" dirty="0"/>
              <a:t>设置纵轴坐标范围为</a:t>
            </a:r>
            <a:r>
              <a:rPr lang="en-US" altLang="zh-CN" dirty="0"/>
              <a:t>(0,350),</a:t>
            </a:r>
            <a:r>
              <a:rPr lang="zh-CN" altLang="en-US" dirty="0"/>
              <a:t>横轴坐标范围为</a:t>
            </a:r>
            <a:r>
              <a:rPr lang="en-US" altLang="zh-CN" dirty="0"/>
              <a:t>(0,100)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84523E-CF4B-4993-B816-F24FCF6A11D4}"/>
              </a:ext>
            </a:extLst>
          </p:cNvPr>
          <p:cNvSpPr/>
          <p:nvPr/>
        </p:nvSpPr>
        <p:spPr>
          <a:xfrm>
            <a:off x="1033060" y="2624537"/>
            <a:ext cx="3184071" cy="621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C723F0D-D62B-4C6A-9576-52F5E409B1A9}"/>
              </a:ext>
            </a:extLst>
          </p:cNvPr>
          <p:cNvCxnSpPr>
            <a:cxnSpLocks/>
          </p:cNvCxnSpPr>
          <p:nvPr/>
        </p:nvCxnSpPr>
        <p:spPr>
          <a:xfrm flipV="1">
            <a:off x="4217131" y="2763043"/>
            <a:ext cx="2161698" cy="203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F708582-A252-4CB7-BD97-BE5413309BC8}"/>
              </a:ext>
            </a:extLst>
          </p:cNvPr>
          <p:cNvSpPr txBox="1"/>
          <p:nvPr/>
        </p:nvSpPr>
        <p:spPr>
          <a:xfrm>
            <a:off x="6385355" y="2527662"/>
            <a:ext cx="507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设置标题为：随机交换模拟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85AD0CF-6A07-46FF-A2A9-B17572CD705B}"/>
              </a:ext>
            </a:extLst>
          </p:cNvPr>
          <p:cNvSpPr/>
          <p:nvPr/>
        </p:nvSpPr>
        <p:spPr>
          <a:xfrm>
            <a:off x="1039586" y="3325295"/>
            <a:ext cx="3184071" cy="17127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2D1D0DD-FC58-468F-9A80-54910220854F}"/>
              </a:ext>
            </a:extLst>
          </p:cNvPr>
          <p:cNvCxnSpPr>
            <a:cxnSpLocks/>
          </p:cNvCxnSpPr>
          <p:nvPr/>
        </p:nvCxnSpPr>
        <p:spPr>
          <a:xfrm flipV="1">
            <a:off x="4217131" y="4044848"/>
            <a:ext cx="2161698" cy="203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5D0A038F-DFEE-40D1-9335-F046D5B3091E}"/>
              </a:ext>
            </a:extLst>
          </p:cNvPr>
          <p:cNvSpPr txBox="1"/>
          <p:nvPr/>
        </p:nvSpPr>
        <p:spPr>
          <a:xfrm>
            <a:off x="6385355" y="3805725"/>
            <a:ext cx="507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设置柱状图初始颜色分别为</a:t>
            </a:r>
            <a:r>
              <a:rPr lang="en-US" altLang="zh-CN" dirty="0" err="1"/>
              <a:t>lightblue</a:t>
            </a:r>
            <a:r>
              <a:rPr lang="zh-CN" altLang="en-US" dirty="0"/>
              <a:t>和</a:t>
            </a:r>
            <a:r>
              <a:rPr lang="en-US" altLang="zh-CN" dirty="0" err="1"/>
              <a:t>lightcoral</a:t>
            </a:r>
            <a:endParaRPr lang="en-US" altLang="zh-CN" dirty="0"/>
          </a:p>
          <a:p>
            <a:r>
              <a:rPr lang="zh-CN" altLang="en-US" dirty="0"/>
              <a:t>设置初始数据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88412F6-7E0F-4FEC-9139-3BF6732206B2}"/>
              </a:ext>
            </a:extLst>
          </p:cNvPr>
          <p:cNvSpPr/>
          <p:nvPr/>
        </p:nvSpPr>
        <p:spPr>
          <a:xfrm>
            <a:off x="1039586" y="5102471"/>
            <a:ext cx="4502655" cy="1235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99BEB89-D909-43F7-836E-7919D106C32C}"/>
              </a:ext>
            </a:extLst>
          </p:cNvPr>
          <p:cNvCxnSpPr>
            <a:cxnSpLocks/>
          </p:cNvCxnSpPr>
          <p:nvPr/>
        </p:nvCxnSpPr>
        <p:spPr>
          <a:xfrm flipV="1">
            <a:off x="5542241" y="5681516"/>
            <a:ext cx="897120" cy="1015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33E6647D-D74B-4C60-90EE-D616A40BC0E2}"/>
              </a:ext>
            </a:extLst>
          </p:cNvPr>
          <p:cNvSpPr txBox="1"/>
          <p:nvPr/>
        </p:nvSpPr>
        <p:spPr>
          <a:xfrm>
            <a:off x="6439361" y="5508954"/>
            <a:ext cx="507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设置初始图注，居中位置</a:t>
            </a:r>
          </a:p>
        </p:txBody>
      </p:sp>
    </p:spTree>
    <p:extLst>
      <p:ext uri="{BB962C8B-B14F-4D97-AF65-F5344CB8AC3E}">
        <p14:creationId xmlns:p14="http://schemas.microsoft.com/office/powerpoint/2010/main" val="3760289119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5FFF2E-720C-4F71-B0A8-EF5B1B033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138" y="1039689"/>
            <a:ext cx="4825602" cy="47786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31D257C-4912-418A-B51A-290F66FD43AE}"/>
              </a:ext>
            </a:extLst>
          </p:cNvPr>
          <p:cNvSpPr/>
          <p:nvPr/>
        </p:nvSpPr>
        <p:spPr>
          <a:xfrm>
            <a:off x="1234733" y="1278063"/>
            <a:ext cx="3184071" cy="683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B677977-67C5-4A9D-88DA-6C303CAB4B53}"/>
              </a:ext>
            </a:extLst>
          </p:cNvPr>
          <p:cNvCxnSpPr>
            <a:cxnSpLocks/>
          </p:cNvCxnSpPr>
          <p:nvPr/>
        </p:nvCxnSpPr>
        <p:spPr>
          <a:xfrm flipV="1">
            <a:off x="4427452" y="1416568"/>
            <a:ext cx="2161698" cy="203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D1652CF-D88B-421B-BC96-DF2A0AC8C25B}"/>
              </a:ext>
            </a:extLst>
          </p:cNvPr>
          <p:cNvSpPr txBox="1"/>
          <p:nvPr/>
        </p:nvSpPr>
        <p:spPr>
          <a:xfrm>
            <a:off x="6597798" y="1149577"/>
            <a:ext cx="30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如果到达模拟次数，则终止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CA0C1C-8229-4D84-B673-F56C38BD746E}"/>
              </a:ext>
            </a:extLst>
          </p:cNvPr>
          <p:cNvSpPr/>
          <p:nvPr/>
        </p:nvSpPr>
        <p:spPr>
          <a:xfrm>
            <a:off x="1249392" y="2091001"/>
            <a:ext cx="3694397" cy="1383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A7F9B65-7226-4479-A19E-177CF0C08685}"/>
              </a:ext>
            </a:extLst>
          </p:cNvPr>
          <p:cNvCxnSpPr>
            <a:cxnSpLocks/>
          </p:cNvCxnSpPr>
          <p:nvPr/>
        </p:nvCxnSpPr>
        <p:spPr>
          <a:xfrm flipV="1">
            <a:off x="4918490" y="2671055"/>
            <a:ext cx="1679308" cy="1867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2E330C2-59A0-4C19-B22B-46FE613624FF}"/>
              </a:ext>
            </a:extLst>
          </p:cNvPr>
          <p:cNvSpPr txBox="1"/>
          <p:nvPr/>
        </p:nvSpPr>
        <p:spPr>
          <a:xfrm>
            <a:off x="6642397" y="2441251"/>
            <a:ext cx="43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模拟财富交换，对于</a:t>
            </a:r>
            <a:r>
              <a:rPr lang="en-US" altLang="zh-CN" dirty="0"/>
              <a:t>100</a:t>
            </a:r>
            <a:r>
              <a:rPr lang="zh-CN" altLang="en-US" dirty="0"/>
              <a:t>个人，依次将</a:t>
            </a:r>
            <a:r>
              <a:rPr lang="en-US" altLang="zh-CN" dirty="0"/>
              <a:t>1</a:t>
            </a:r>
            <a:r>
              <a:rPr lang="zh-CN" altLang="en-US" dirty="0"/>
              <a:t>元随机给除了自己以外的任意一人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A6DF98-6963-4A3D-AC2D-0D012B75CBB2}"/>
              </a:ext>
            </a:extLst>
          </p:cNvPr>
          <p:cNvSpPr/>
          <p:nvPr/>
        </p:nvSpPr>
        <p:spPr>
          <a:xfrm>
            <a:off x="1234733" y="3555644"/>
            <a:ext cx="3694397" cy="1234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8F3AE5A-F633-448A-9AC6-B2E5098C7945}"/>
              </a:ext>
            </a:extLst>
          </p:cNvPr>
          <p:cNvCxnSpPr>
            <a:cxnSpLocks/>
          </p:cNvCxnSpPr>
          <p:nvPr/>
        </p:nvCxnSpPr>
        <p:spPr>
          <a:xfrm flipV="1">
            <a:off x="4943789" y="4054410"/>
            <a:ext cx="1679308" cy="1867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FE68183-1A98-4943-89DC-4FC9B8750D93}"/>
              </a:ext>
            </a:extLst>
          </p:cNvPr>
          <p:cNvSpPr txBox="1"/>
          <p:nvPr/>
        </p:nvSpPr>
        <p:spPr>
          <a:xfrm>
            <a:off x="6666096" y="3836793"/>
            <a:ext cx="430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柱状图更新数据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FA599B-89F3-4728-852C-E62617F0C439}"/>
              </a:ext>
            </a:extLst>
          </p:cNvPr>
          <p:cNvSpPr/>
          <p:nvPr/>
        </p:nvSpPr>
        <p:spPr>
          <a:xfrm>
            <a:off x="1224093" y="4845594"/>
            <a:ext cx="3962160" cy="580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1E2284E-2E7C-4694-8581-2D645A7725D6}"/>
              </a:ext>
            </a:extLst>
          </p:cNvPr>
          <p:cNvCxnSpPr>
            <a:cxnSpLocks/>
          </p:cNvCxnSpPr>
          <p:nvPr/>
        </p:nvCxnSpPr>
        <p:spPr>
          <a:xfrm flipV="1">
            <a:off x="5172634" y="4969569"/>
            <a:ext cx="1450463" cy="1867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AD003C8-7786-4010-B7CD-64A253920625}"/>
              </a:ext>
            </a:extLst>
          </p:cNvPr>
          <p:cNvSpPr txBox="1"/>
          <p:nvPr/>
        </p:nvSpPr>
        <p:spPr>
          <a:xfrm>
            <a:off x="6642397" y="4758446"/>
            <a:ext cx="430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柱状图更新图例</a:t>
            </a:r>
          </a:p>
        </p:txBody>
      </p:sp>
    </p:spTree>
    <p:extLst>
      <p:ext uri="{BB962C8B-B14F-4D97-AF65-F5344CB8AC3E}">
        <p14:creationId xmlns:p14="http://schemas.microsoft.com/office/powerpoint/2010/main" val="16986601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637B6A-0D12-429C-B0A3-CFF5E9FF2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171" y="1495425"/>
            <a:ext cx="5610225" cy="38671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A11ED21-9743-4D46-BDAD-3C9CC96FFF3E}"/>
              </a:ext>
            </a:extLst>
          </p:cNvPr>
          <p:cNvSpPr/>
          <p:nvPr/>
        </p:nvSpPr>
        <p:spPr>
          <a:xfrm>
            <a:off x="1638372" y="1937603"/>
            <a:ext cx="4611792" cy="2048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B14693D-79A7-4605-B301-983F850FDB0A}"/>
              </a:ext>
            </a:extLst>
          </p:cNvPr>
          <p:cNvCxnSpPr>
            <a:cxnSpLocks/>
          </p:cNvCxnSpPr>
          <p:nvPr/>
        </p:nvCxnSpPr>
        <p:spPr>
          <a:xfrm flipV="1">
            <a:off x="6297057" y="2882802"/>
            <a:ext cx="1088822" cy="788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35B782E-C775-4EBC-A5E1-179B96655144}"/>
              </a:ext>
            </a:extLst>
          </p:cNvPr>
          <p:cNvSpPr txBox="1"/>
          <p:nvPr/>
        </p:nvSpPr>
        <p:spPr>
          <a:xfrm>
            <a:off x="7506654" y="2698136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按键按下，定时器开启，模拟开始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FB2DDE-A190-4A0E-A690-3114D55BCB94}"/>
              </a:ext>
            </a:extLst>
          </p:cNvPr>
          <p:cNvSpPr/>
          <p:nvPr/>
        </p:nvSpPr>
        <p:spPr>
          <a:xfrm>
            <a:off x="1645957" y="3985667"/>
            <a:ext cx="4611792" cy="1062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1BE462D-B94C-4C32-8CD1-5FE4F3A3B4A6}"/>
              </a:ext>
            </a:extLst>
          </p:cNvPr>
          <p:cNvCxnSpPr>
            <a:cxnSpLocks/>
          </p:cNvCxnSpPr>
          <p:nvPr/>
        </p:nvCxnSpPr>
        <p:spPr>
          <a:xfrm flipV="1">
            <a:off x="6266610" y="4458441"/>
            <a:ext cx="1088822" cy="788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79274D6-A293-404C-A199-70B1CB16B6CD}"/>
              </a:ext>
            </a:extLst>
          </p:cNvPr>
          <p:cNvSpPr txBox="1"/>
          <p:nvPr/>
        </p:nvSpPr>
        <p:spPr>
          <a:xfrm>
            <a:off x="7374842" y="4160089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定时器关闭，模拟结束</a:t>
            </a:r>
          </a:p>
        </p:txBody>
      </p:sp>
    </p:spTree>
    <p:extLst>
      <p:ext uri="{BB962C8B-B14F-4D97-AF65-F5344CB8AC3E}">
        <p14:creationId xmlns:p14="http://schemas.microsoft.com/office/powerpoint/2010/main" val="3580772681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C80CB7-3E2D-4B0F-98B0-0753CB293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65" y="1009231"/>
            <a:ext cx="7081977" cy="462943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80AFA5A-E6F6-4A90-A08C-B832C1E2313C}"/>
              </a:ext>
            </a:extLst>
          </p:cNvPr>
          <p:cNvSpPr/>
          <p:nvPr/>
        </p:nvSpPr>
        <p:spPr>
          <a:xfrm>
            <a:off x="1211008" y="1355341"/>
            <a:ext cx="4611792" cy="503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A5970FD-5E40-4F30-BE93-047713284DD5}"/>
              </a:ext>
            </a:extLst>
          </p:cNvPr>
          <p:cNvCxnSpPr>
            <a:cxnSpLocks/>
          </p:cNvCxnSpPr>
          <p:nvPr/>
        </p:nvCxnSpPr>
        <p:spPr>
          <a:xfrm flipV="1">
            <a:off x="5790544" y="1521673"/>
            <a:ext cx="2411135" cy="126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D96F7F1-B308-4677-9CF3-7E67DBFE1F7B}"/>
              </a:ext>
            </a:extLst>
          </p:cNvPr>
          <p:cNvSpPr txBox="1"/>
          <p:nvPr/>
        </p:nvSpPr>
        <p:spPr>
          <a:xfrm>
            <a:off x="8301536" y="1337007"/>
            <a:ext cx="241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选项恢复默认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F01D08-AECA-4ADF-82F3-09660DF0604C}"/>
              </a:ext>
            </a:extLst>
          </p:cNvPr>
          <p:cNvSpPr/>
          <p:nvPr/>
        </p:nvSpPr>
        <p:spPr>
          <a:xfrm>
            <a:off x="1211008" y="1871081"/>
            <a:ext cx="4611792" cy="1289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A4A2B2B-A27C-4DFE-BD03-903BC683DA84}"/>
              </a:ext>
            </a:extLst>
          </p:cNvPr>
          <p:cNvCxnSpPr>
            <a:cxnSpLocks/>
          </p:cNvCxnSpPr>
          <p:nvPr/>
        </p:nvCxnSpPr>
        <p:spPr>
          <a:xfrm flipV="1">
            <a:off x="5822800" y="2429896"/>
            <a:ext cx="2411135" cy="126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A6D6913-C042-4017-99BA-28AD898D0B0C}"/>
              </a:ext>
            </a:extLst>
          </p:cNvPr>
          <p:cNvSpPr txBox="1"/>
          <p:nvPr/>
        </p:nvSpPr>
        <p:spPr>
          <a:xfrm>
            <a:off x="8341173" y="2203050"/>
            <a:ext cx="241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柱状图数据恢复默认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FC8E4A5-6390-447E-8B5D-6C66D6C11605}"/>
              </a:ext>
            </a:extLst>
          </p:cNvPr>
          <p:cNvSpPr/>
          <p:nvPr/>
        </p:nvSpPr>
        <p:spPr>
          <a:xfrm>
            <a:off x="1245054" y="3206468"/>
            <a:ext cx="5005110" cy="4907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068CB70-521B-462B-B1F8-A08BF3932451}"/>
              </a:ext>
            </a:extLst>
          </p:cNvPr>
          <p:cNvCxnSpPr>
            <a:cxnSpLocks/>
          </p:cNvCxnSpPr>
          <p:nvPr/>
        </p:nvCxnSpPr>
        <p:spPr>
          <a:xfrm flipV="1">
            <a:off x="6223428" y="3401239"/>
            <a:ext cx="2010507" cy="1256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19EB313-3994-4D92-AA7A-25215746F522}"/>
              </a:ext>
            </a:extLst>
          </p:cNvPr>
          <p:cNvSpPr txBox="1"/>
          <p:nvPr/>
        </p:nvSpPr>
        <p:spPr>
          <a:xfrm>
            <a:off x="8305179" y="3171979"/>
            <a:ext cx="241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柱状图图例恢复默认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60DB310-B720-478E-9EE0-3813156A7E9C}"/>
              </a:ext>
            </a:extLst>
          </p:cNvPr>
          <p:cNvSpPr/>
          <p:nvPr/>
        </p:nvSpPr>
        <p:spPr>
          <a:xfrm>
            <a:off x="1242946" y="3700179"/>
            <a:ext cx="5005110" cy="612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EEFC35D-7BA5-4552-8F60-623F857142E1}"/>
              </a:ext>
            </a:extLst>
          </p:cNvPr>
          <p:cNvCxnSpPr>
            <a:cxnSpLocks/>
          </p:cNvCxnSpPr>
          <p:nvPr/>
        </p:nvCxnSpPr>
        <p:spPr>
          <a:xfrm flipV="1">
            <a:off x="6223427" y="3903240"/>
            <a:ext cx="2010507" cy="1256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7A84491-3205-4FEC-BFE4-ABC0CF819225}"/>
              </a:ext>
            </a:extLst>
          </p:cNvPr>
          <p:cNvSpPr txBox="1"/>
          <p:nvPr/>
        </p:nvSpPr>
        <p:spPr>
          <a:xfrm>
            <a:off x="8324923" y="3697212"/>
            <a:ext cx="241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柱状图颜色恢复默认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5673250-37CE-48EE-998C-3A6197A9CBAE}"/>
              </a:ext>
            </a:extLst>
          </p:cNvPr>
          <p:cNvSpPr/>
          <p:nvPr/>
        </p:nvSpPr>
        <p:spPr>
          <a:xfrm>
            <a:off x="1199383" y="4556220"/>
            <a:ext cx="6527646" cy="946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B1C845F-EE77-4000-A4E1-4CDCD665215F}"/>
              </a:ext>
            </a:extLst>
          </p:cNvPr>
          <p:cNvCxnSpPr>
            <a:cxnSpLocks/>
          </p:cNvCxnSpPr>
          <p:nvPr/>
        </p:nvCxnSpPr>
        <p:spPr>
          <a:xfrm flipV="1">
            <a:off x="7701912" y="5025167"/>
            <a:ext cx="599624" cy="303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1406B28-7174-4BF7-831E-8BEDF0C589EB}"/>
              </a:ext>
            </a:extLst>
          </p:cNvPr>
          <p:cNvSpPr txBox="1"/>
          <p:nvPr/>
        </p:nvSpPr>
        <p:spPr>
          <a:xfrm>
            <a:off x="8341173" y="4831572"/>
            <a:ext cx="272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选项按键颜色恢复默认</a:t>
            </a:r>
          </a:p>
        </p:txBody>
      </p:sp>
    </p:spTree>
    <p:extLst>
      <p:ext uri="{BB962C8B-B14F-4D97-AF65-F5344CB8AC3E}">
        <p14:creationId xmlns:p14="http://schemas.microsoft.com/office/powerpoint/2010/main" val="2605542930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7331" y="4706803"/>
            <a:ext cx="1117059" cy="1949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796284-6737-4123-9DF6-F5CD087D6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30" y="2088271"/>
            <a:ext cx="6395995" cy="308910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36CD64F-791C-4B45-B96D-289F8515B792}"/>
              </a:ext>
            </a:extLst>
          </p:cNvPr>
          <p:cNvSpPr/>
          <p:nvPr/>
        </p:nvSpPr>
        <p:spPr>
          <a:xfrm>
            <a:off x="1245053" y="4040063"/>
            <a:ext cx="5567575" cy="1027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26A63D7-72E1-4A4A-816B-399DE0670285}"/>
              </a:ext>
            </a:extLst>
          </p:cNvPr>
          <p:cNvCxnSpPr>
            <a:cxnSpLocks/>
          </p:cNvCxnSpPr>
          <p:nvPr/>
        </p:nvCxnSpPr>
        <p:spPr>
          <a:xfrm flipV="1">
            <a:off x="6836899" y="4636536"/>
            <a:ext cx="599624" cy="303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1A1C703-82BD-4048-A944-B46260CC72DD}"/>
              </a:ext>
            </a:extLst>
          </p:cNvPr>
          <p:cNvSpPr txBox="1"/>
          <p:nvPr/>
        </p:nvSpPr>
        <p:spPr>
          <a:xfrm>
            <a:off x="7535415" y="4492432"/>
            <a:ext cx="335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下面的柱状图颜色与上面相同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26B6AE-3768-4078-82E8-105D8D78A9C5}"/>
              </a:ext>
            </a:extLst>
          </p:cNvPr>
          <p:cNvSpPr/>
          <p:nvPr/>
        </p:nvSpPr>
        <p:spPr>
          <a:xfrm>
            <a:off x="1220783" y="2414763"/>
            <a:ext cx="5591846" cy="1625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7062989-1388-484A-8D9A-62FB27FF3771}"/>
              </a:ext>
            </a:extLst>
          </p:cNvPr>
          <p:cNvCxnSpPr>
            <a:cxnSpLocks/>
          </p:cNvCxnSpPr>
          <p:nvPr/>
        </p:nvCxnSpPr>
        <p:spPr>
          <a:xfrm flipV="1">
            <a:off x="6799370" y="3197094"/>
            <a:ext cx="599624" cy="303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64159D2-5916-4D94-AEF2-A2C3455B4A13}"/>
              </a:ext>
            </a:extLst>
          </p:cNvPr>
          <p:cNvSpPr txBox="1"/>
          <p:nvPr/>
        </p:nvSpPr>
        <p:spPr>
          <a:xfrm>
            <a:off x="7510208" y="3012428"/>
            <a:ext cx="335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打开颜色选择窗口，选取柱状图的颜色</a:t>
            </a:r>
          </a:p>
        </p:txBody>
      </p:sp>
    </p:spTree>
    <p:extLst>
      <p:ext uri="{BB962C8B-B14F-4D97-AF65-F5344CB8AC3E}">
        <p14:creationId xmlns:p14="http://schemas.microsoft.com/office/powerpoint/2010/main" val="212933793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55938" y="1585733"/>
            <a:ext cx="8316202" cy="405324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423886" y="1403216"/>
            <a:ext cx="7507192" cy="425024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汉仪大宋简"/>
              <a:sym typeface="Arial"/>
            </a:endParaRPr>
          </a:p>
        </p:txBody>
      </p:sp>
      <p:sp>
        <p:nvSpPr>
          <p:cNvPr id="23" name="图形"/>
          <p:cNvSpPr txBox="1"/>
          <p:nvPr/>
        </p:nvSpPr>
        <p:spPr>
          <a:xfrm>
            <a:off x="2557991" y="2535138"/>
            <a:ext cx="777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谢谢观看！</a:t>
            </a:r>
            <a:endParaRPr lang="en-US" altLang="zh-CN" sz="6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/>
              <a:ea typeface="汉仪大宋简"/>
              <a:cs typeface="字魂59号-创粗黑" panose="00000500000000000000" pitchFamily="2" charset="-122"/>
              <a:sym typeface="Arial"/>
            </a:endParaRPr>
          </a:p>
        </p:txBody>
      </p:sp>
      <p:sp>
        <p:nvSpPr>
          <p:cNvPr id="24" name="111"/>
          <p:cNvSpPr/>
          <p:nvPr/>
        </p:nvSpPr>
        <p:spPr>
          <a:xfrm>
            <a:off x="2413519" y="3604687"/>
            <a:ext cx="7364962" cy="45719"/>
          </a:xfrm>
          <a:prstGeom prst="rect">
            <a:avLst/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645354" y="3528375"/>
            <a:ext cx="2245522" cy="38981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635284" flipH="1">
            <a:off x="539097" y="-153778"/>
            <a:ext cx="1413089" cy="24530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586024" y="5156608"/>
            <a:ext cx="1117059" cy="1949425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4285" y="581628"/>
            <a:ext cx="10703431" cy="5694745"/>
            <a:chOff x="1019234" y="859715"/>
            <a:chExt cx="9768114" cy="5138570"/>
          </a:xfrm>
        </p:grpSpPr>
        <p:sp>
          <p:nvSpPr>
            <p:cNvPr id="5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6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87602" y="1978773"/>
            <a:ext cx="2216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Concents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汉仪大宋简"/>
              <a:cs typeface="字魂59号-创粗黑" panose="00000500000000000000" pitchFamily="2" charset="-122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64519" y="1059273"/>
            <a:ext cx="1862963" cy="101566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dist"/>
            <a:r>
              <a:rPr lang="zh-CN" altLang="en-US" sz="6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sym typeface="Arial"/>
              </a:rPr>
              <a:t>目录</a:t>
            </a:r>
          </a:p>
        </p:txBody>
      </p:sp>
      <p:sp>
        <p:nvSpPr>
          <p:cNvPr id="12" name="圆角矩形 16"/>
          <p:cNvSpPr/>
          <p:nvPr/>
        </p:nvSpPr>
        <p:spPr>
          <a:xfrm>
            <a:off x="1863727" y="2738270"/>
            <a:ext cx="3671618" cy="764223"/>
          </a:xfrm>
          <a:prstGeom prst="roundRect">
            <a:avLst>
              <a:gd name="adj" fmla="val 6317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1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、 题目解析</a:t>
            </a:r>
          </a:p>
        </p:txBody>
      </p:sp>
      <p:sp>
        <p:nvSpPr>
          <p:cNvPr id="13" name="圆角矩形 16"/>
          <p:cNvSpPr/>
          <p:nvPr/>
        </p:nvSpPr>
        <p:spPr>
          <a:xfrm>
            <a:off x="6791542" y="2738270"/>
            <a:ext cx="3671618" cy="764223"/>
          </a:xfrm>
          <a:prstGeom prst="roundRect">
            <a:avLst>
              <a:gd name="adj" fmla="val 6317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2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、 界面布局</a:t>
            </a:r>
          </a:p>
        </p:txBody>
      </p:sp>
      <p:sp>
        <p:nvSpPr>
          <p:cNvPr id="14" name="圆角矩形 16"/>
          <p:cNvSpPr/>
          <p:nvPr/>
        </p:nvSpPr>
        <p:spPr>
          <a:xfrm>
            <a:off x="1863727" y="4131472"/>
            <a:ext cx="3671618" cy="764223"/>
          </a:xfrm>
          <a:prstGeom prst="roundRect">
            <a:avLst>
              <a:gd name="adj" fmla="val 6317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3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、 功能演示</a:t>
            </a:r>
          </a:p>
        </p:txBody>
      </p:sp>
      <p:sp>
        <p:nvSpPr>
          <p:cNvPr id="15" name="圆角矩形 16"/>
          <p:cNvSpPr/>
          <p:nvPr/>
        </p:nvSpPr>
        <p:spPr>
          <a:xfrm>
            <a:off x="6805625" y="4083363"/>
            <a:ext cx="3671618" cy="764223"/>
          </a:xfrm>
          <a:prstGeom prst="roundRect">
            <a:avLst>
              <a:gd name="adj" fmla="val 6317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4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59号-创粗黑" panose="00000500000000000000" pitchFamily="2" charset="-122"/>
                <a:sym typeface="Arial"/>
              </a:rPr>
              <a:t>、 代码实现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window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4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5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7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8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83583" y="1905872"/>
            <a:ext cx="78248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>
                    <a:lumMod val="95000"/>
                    <a:alpha val="58000"/>
                  </a:schemeClr>
                </a:solidFill>
                <a:latin typeface="Arial"/>
                <a:ea typeface="汉仪大宋简"/>
                <a:sym typeface="Arial"/>
              </a:rPr>
              <a:t>PART ONE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89203" y="3133943"/>
            <a:ext cx="466026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创中黑" panose="00000500000000000000" charset="-122"/>
                <a:sym typeface="Arial"/>
              </a:rPr>
              <a:t>题目解析</a:t>
            </a:r>
            <a:endParaRPr lang="zh-CN" altLang="en-US" sz="5400" b="1" dirty="0">
              <a:solidFill>
                <a:srgbClr val="C78674"/>
              </a:solidFill>
              <a:latin typeface="Arial"/>
              <a:ea typeface="汉仪大宋简"/>
              <a:cs typeface="+mn-lt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9199" y="248915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800" b="1" dirty="0">
                <a:solidFill>
                  <a:srgbClr val="74A6AB"/>
                </a:solidFill>
                <a:latin typeface="Arial"/>
                <a:ea typeface="汉仪大宋简"/>
                <a:cs typeface="+mn-lt"/>
                <a:sym typeface="Arial"/>
              </a:rPr>
              <a:t>01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BC056C0-514E-4A86-BBD8-1CD760B0A579}"/>
              </a:ext>
            </a:extLst>
          </p:cNvPr>
          <p:cNvGrpSpPr/>
          <p:nvPr/>
        </p:nvGrpSpPr>
        <p:grpSpPr>
          <a:xfrm>
            <a:off x="1252818" y="1791107"/>
            <a:ext cx="10008870" cy="3846195"/>
            <a:chOff x="1473" y="2744"/>
            <a:chExt cx="15762" cy="605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EBAA7D2-3E9F-454C-8AEB-23856283D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73" y="2744"/>
              <a:ext cx="6397" cy="6057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963B991-14C2-472D-AD4E-641571F30B55}"/>
                </a:ext>
              </a:extLst>
            </p:cNvPr>
            <p:cNvSpPr txBox="1"/>
            <p:nvPr/>
          </p:nvSpPr>
          <p:spPr>
            <a:xfrm>
              <a:off x="10595" y="2971"/>
              <a:ext cx="664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Arial"/>
                  <a:ea typeface="汉仪大宋简"/>
                  <a:sym typeface="Arial"/>
                </a:rPr>
                <a:t>随机交换模拟</a:t>
              </a:r>
              <a:endParaRPr lang="en-US" altLang="zh-CN" sz="3200" b="1" dirty="0"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F767F4B-541C-4E7D-98D3-36EE60B5880A}"/>
                </a:ext>
              </a:extLst>
            </p:cNvPr>
            <p:cNvSpPr txBox="1"/>
            <p:nvPr/>
          </p:nvSpPr>
          <p:spPr>
            <a:xfrm>
              <a:off x="8359" y="4180"/>
              <a:ext cx="8876" cy="3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房间里有</a:t>
              </a:r>
              <a:r>
                <a:rPr lang="en-US" altLang="zh-CN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个人，每人初始资金为</a:t>
              </a:r>
              <a:r>
                <a:rPr lang="en-US" altLang="zh-CN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元，设每一轮随机的</a:t>
              </a:r>
              <a:r>
                <a:rPr lang="en-US" altLang="zh-CN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个人，拿出</a:t>
              </a:r>
              <a:r>
                <a:rPr lang="en-US" altLang="zh-CN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元钱交给其他人。经过足够多次的轮次后，这</a:t>
              </a:r>
              <a:r>
                <a:rPr lang="en-US" altLang="zh-CN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400" b="0" i="0" dirty="0">
                  <a:solidFill>
                    <a:srgbClr val="172B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个人的财富分布是怎样的？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宋体" panose="02020400000000000000" charset="-122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330384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4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5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7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8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83583" y="1905872"/>
            <a:ext cx="793954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>
                    <a:lumMod val="95000"/>
                    <a:alpha val="58000"/>
                  </a:schemeClr>
                </a:solidFill>
                <a:latin typeface="Arial"/>
                <a:ea typeface="汉仪大宋简"/>
                <a:sym typeface="Arial"/>
              </a:rPr>
              <a:t>PART TWO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77040" y="3133943"/>
            <a:ext cx="466026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创中黑" panose="00000500000000000000" charset="-122"/>
                <a:sym typeface="Arial"/>
              </a:rPr>
              <a:t>功能演示</a:t>
            </a:r>
            <a:endParaRPr lang="zh-CN" altLang="en-US" sz="5400" b="1" dirty="0">
              <a:solidFill>
                <a:srgbClr val="C78674"/>
              </a:solidFill>
              <a:latin typeface="Arial"/>
              <a:ea typeface="汉仪大宋简"/>
              <a:cs typeface="+mn-lt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9199" y="248915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800" b="1" dirty="0">
                <a:solidFill>
                  <a:srgbClr val="74A6AB"/>
                </a:solidFill>
                <a:latin typeface="Arial"/>
                <a:ea typeface="汉仪大宋简"/>
                <a:cs typeface="+mn-lt"/>
                <a:sym typeface="Arial"/>
              </a:rPr>
              <a:t>02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pic>
        <p:nvPicPr>
          <p:cNvPr id="4" name="模拟交换">
            <a:hlinkClick r:id="" action="ppaction://media"/>
            <a:extLst>
              <a:ext uri="{FF2B5EF4-FFF2-40B4-BE49-F238E27FC236}">
                <a16:creationId xmlns:a16="http://schemas.microsoft.com/office/drawing/2014/main" id="{DB230F8A-417E-463B-8347-E3CB975C8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68120" y="619061"/>
            <a:ext cx="9076082" cy="56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454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4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5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5575" y="1094278"/>
            <a:ext cx="9120851" cy="4669444"/>
            <a:chOff x="1019234" y="859715"/>
            <a:chExt cx="9768114" cy="5138570"/>
          </a:xfrm>
        </p:grpSpPr>
        <p:sp>
          <p:nvSpPr>
            <p:cNvPr id="7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8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68098" y="1905872"/>
            <a:ext cx="8186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95000"/>
                    <a:alpha val="58000"/>
                  </a:schemeClr>
                </a:solidFill>
                <a:latin typeface="Arial"/>
                <a:ea typeface="汉仪大宋简"/>
                <a:sym typeface="Arial"/>
              </a:rPr>
              <a:t>PART THREE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89203" y="3177331"/>
            <a:ext cx="466026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汉仪大宋简"/>
                <a:cs typeface="字魂创中黑" panose="00000500000000000000" charset="-122"/>
                <a:sym typeface="Arial"/>
              </a:rPr>
              <a:t>界面布局</a:t>
            </a:r>
            <a:endParaRPr lang="zh-CN" altLang="en-US" sz="5400" b="1" dirty="0">
              <a:solidFill>
                <a:srgbClr val="C78674"/>
              </a:solidFill>
              <a:latin typeface="Arial"/>
              <a:ea typeface="汉仪大宋简"/>
              <a:cs typeface="+mn-lt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9199" y="248915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800" b="1" dirty="0">
                <a:solidFill>
                  <a:srgbClr val="74A6AB"/>
                </a:solidFill>
                <a:latin typeface="Arial"/>
                <a:ea typeface="汉仪大宋简"/>
                <a:cs typeface="+mn-lt"/>
                <a:sym typeface="Arial"/>
              </a:rPr>
              <a:t>03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F0F0D5-9682-4C5C-B735-97BF005CC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510" y="1847840"/>
            <a:ext cx="9129486" cy="41252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5034760" y="916421"/>
            <a:ext cx="2933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/>
                <a:ea typeface="汉仪大宋简"/>
                <a:sym typeface="Arial"/>
              </a:rPr>
              <a:t>UI</a:t>
            </a:r>
            <a:r>
              <a:rPr lang="zh-CN" altLang="en-US" sz="3200" b="1" dirty="0">
                <a:latin typeface="Arial"/>
                <a:ea typeface="汉仪大宋简"/>
                <a:sym typeface="Arial"/>
              </a:rPr>
              <a:t>设计界面</a:t>
            </a:r>
            <a:endParaRPr lang="en-US" altLang="zh-CN" sz="3200" b="1" dirty="0">
              <a:latin typeface="Arial"/>
              <a:ea typeface="汉仪大宋简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9805001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75"/>
          <a:stretch>
            <a:fillRect/>
          </a:stretch>
        </p:blipFill>
        <p:spPr>
          <a:xfrm rot="2513353" flipH="1">
            <a:off x="8068826" y="1666748"/>
            <a:ext cx="3469735" cy="6023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13353" flipH="1">
            <a:off x="537698" y="85771"/>
            <a:ext cx="1922393" cy="3337220"/>
          </a:xfrm>
          <a:prstGeom prst="rect">
            <a:avLst/>
          </a:prstGeom>
        </p:spPr>
      </p:pic>
      <p:sp>
        <p:nvSpPr>
          <p:cNvPr id="2" name="13"/>
          <p:cNvSpPr/>
          <p:nvPr/>
        </p:nvSpPr>
        <p:spPr>
          <a:xfrm flipH="1">
            <a:off x="2423886" y="0"/>
            <a:ext cx="9768114" cy="4537276"/>
          </a:xfrm>
          <a:prstGeom prst="round1Rect">
            <a:avLst>
              <a:gd name="adj" fmla="val 0"/>
            </a:avLst>
          </a:prstGeom>
          <a:solidFill>
            <a:srgbClr val="74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sp>
        <p:nvSpPr>
          <p:cNvPr id="3" name="14"/>
          <p:cNvSpPr/>
          <p:nvPr/>
        </p:nvSpPr>
        <p:spPr>
          <a:xfrm flipV="1">
            <a:off x="0" y="3746500"/>
            <a:ext cx="5715000" cy="3111500"/>
          </a:xfrm>
          <a:prstGeom prst="round1Rect">
            <a:avLst>
              <a:gd name="adj" fmla="val 0"/>
            </a:avLst>
          </a:prstGeom>
          <a:solidFill>
            <a:srgbClr val="F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大宋简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0321" y="272143"/>
            <a:ext cx="11103429" cy="6313714"/>
            <a:chOff x="1019234" y="859715"/>
            <a:chExt cx="9768114" cy="5138570"/>
          </a:xfrm>
        </p:grpSpPr>
        <p:sp>
          <p:nvSpPr>
            <p:cNvPr id="6" name="15"/>
            <p:cNvSpPr/>
            <p:nvPr/>
          </p:nvSpPr>
          <p:spPr>
            <a:xfrm>
              <a:off x="1019234" y="859715"/>
              <a:ext cx="9768114" cy="51385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  <p:sp>
          <p:nvSpPr>
            <p:cNvPr id="7" name="17"/>
            <p:cNvSpPr/>
            <p:nvPr/>
          </p:nvSpPr>
          <p:spPr>
            <a:xfrm>
              <a:off x="1184924" y="990600"/>
              <a:ext cx="9381476" cy="48768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55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汉仪大宋简"/>
                <a:sym typeface="Arial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8"/>
          <a:stretch>
            <a:fillRect/>
          </a:stretch>
        </p:blipFill>
        <p:spPr>
          <a:xfrm rot="16200000" flipH="1">
            <a:off x="10488323" y="4697178"/>
            <a:ext cx="1117059" cy="1949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761A34-32D7-4006-B00D-6D1261AE24F8}"/>
              </a:ext>
            </a:extLst>
          </p:cNvPr>
          <p:cNvSpPr txBox="1"/>
          <p:nvPr/>
        </p:nvSpPr>
        <p:spPr>
          <a:xfrm>
            <a:off x="5199968" y="821947"/>
            <a:ext cx="24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rial"/>
                <a:ea typeface="汉仪大宋简"/>
                <a:sym typeface="Arial"/>
              </a:rPr>
              <a:t>运行界面</a:t>
            </a:r>
            <a:endParaRPr lang="en-US" altLang="zh-CN" sz="3200" b="1" dirty="0">
              <a:latin typeface="Arial"/>
              <a:ea typeface="汉仪大宋简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6D60EB-93EE-4BE3-84CE-D2E7DA600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518" y="1487131"/>
            <a:ext cx="7193269" cy="48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6463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335</Words>
  <Application>Microsoft Office PowerPoint</Application>
  <PresentationFormat>宽屏</PresentationFormat>
  <Paragraphs>54</Paragraphs>
  <Slides>18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清新商务</dc:title>
  <dc:creator>第一PPT</dc:creator>
  <cp:keywords>www.1ppt.com</cp:keywords>
  <dc:description>www.1ppt.com</dc:description>
  <cp:lastModifiedBy>Accelerator Moriarty</cp:lastModifiedBy>
  <cp:revision>28</cp:revision>
  <dcterms:created xsi:type="dcterms:W3CDTF">2021-11-26T07:03:00Z</dcterms:created>
  <dcterms:modified xsi:type="dcterms:W3CDTF">2023-12-04T13:20:41Z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D10E82EAE73B47BD937476E7BFDB0130_12</vt:lpwstr>
  </property>
  <property fmtid="{D5CDD505-2E9C-101B-9397-08002B2CF9AE}" pid="3" name="KSOProductBuildVer">
    <vt:lpwstr>2052-12.1.0.15120</vt:lpwstr>
  </property>
</Properties>
</file>